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66" r:id="rId5"/>
    <p:sldId id="267" r:id="rId6"/>
    <p:sldId id="265" r:id="rId7"/>
    <p:sldId id="272" r:id="rId8"/>
    <p:sldId id="258" r:id="rId9"/>
    <p:sldId id="260" r:id="rId10"/>
    <p:sldId id="268" r:id="rId11"/>
    <p:sldId id="269" r:id="rId12"/>
    <p:sldId id="270" r:id="rId13"/>
    <p:sldId id="271" r:id="rId14"/>
    <p:sldId id="261" r:id="rId15"/>
    <p:sldId id="273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 snapToObjects="1">
      <p:cViewPr>
        <p:scale>
          <a:sx n="100" d="100"/>
          <a:sy n="100" d="100"/>
        </p:scale>
        <p:origin x="33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D9660-6503-F646-8312-9DF96651035D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6D601-7952-564B-B1F2-9591793E9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why this topic became of interest to you. Give yourself bullet points to discuss.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1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5781-958D-6C91-0E5D-069AEBDCE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till or not to till </a:t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/>
              <a:t>That is the question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4789B-5505-3676-3812-9434880CD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mEtillica</a:t>
            </a:r>
            <a:endParaRPr lang="en-US" dirty="0"/>
          </a:p>
          <a:p>
            <a:r>
              <a:rPr lang="en-US" dirty="0"/>
              <a:t>Regina Joie Enriquez</a:t>
            </a:r>
          </a:p>
        </p:txBody>
      </p:sp>
    </p:spTree>
    <p:extLst>
      <p:ext uri="{BB962C8B-B14F-4D97-AF65-F5344CB8AC3E}">
        <p14:creationId xmlns:p14="http://schemas.microsoft.com/office/powerpoint/2010/main" val="1284285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FD3BFD04-77D1-4FB5-A159-35084E2C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0B85FB2-B686-4546-B01D-17A122BAC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CCB97F-DB3B-4939-ABF0-CEDED7249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4" name="Rectangle 5">
                <a:extLst>
                  <a:ext uri="{FF2B5EF4-FFF2-40B4-BE49-F238E27FC236}">
                    <a16:creationId xmlns:a16="http://schemas.microsoft.com/office/drawing/2014/main" id="{9DEDF1F5-B144-4E61-A93B-DF131E62C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AB937A00-7D28-489C-BF2D-85C9FE133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9B6FDA50-4B9D-47D9-8807-59651FD0D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8">
                <a:extLst>
                  <a:ext uri="{FF2B5EF4-FFF2-40B4-BE49-F238E27FC236}">
                    <a16:creationId xmlns:a16="http://schemas.microsoft.com/office/drawing/2014/main" id="{BFBE3212-C518-48C0-A538-22E13450E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DB66EBCA-80AB-4133-A201-9F8134577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0">
                <a:extLst>
                  <a:ext uri="{FF2B5EF4-FFF2-40B4-BE49-F238E27FC236}">
                    <a16:creationId xmlns:a16="http://schemas.microsoft.com/office/drawing/2014/main" id="{BE2107C9-8602-4900-B4B4-D13611B68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24B5E7BF-E3D5-41ED-908A-569FA6DE4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D270C773-B463-4311-BB4C-DC4C44FDA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6BC18564-A239-4C4B-B7D5-4A3769CE3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3D9A7A0F-04F5-4EF6-B884-50AE0610F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7E0D4876-341D-4983-815A-4AEDD46F6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Line 16">
                <a:extLst>
                  <a:ext uri="{FF2B5EF4-FFF2-40B4-BE49-F238E27FC236}">
                    <a16:creationId xmlns:a16="http://schemas.microsoft.com/office/drawing/2014/main" id="{5BEF60E7-344C-49D0-8748-3A3A37BD3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FB606D79-EB93-49B4-9387-4302CC9F3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BF49C646-5DA1-4717-B05F-99AB8E046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19">
                <a:extLst>
                  <a:ext uri="{FF2B5EF4-FFF2-40B4-BE49-F238E27FC236}">
                    <a16:creationId xmlns:a16="http://schemas.microsoft.com/office/drawing/2014/main" id="{ADE02A67-7AE8-4FC3-B101-230871F1D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0">
                <a:extLst>
                  <a:ext uri="{FF2B5EF4-FFF2-40B4-BE49-F238E27FC236}">
                    <a16:creationId xmlns:a16="http://schemas.microsoft.com/office/drawing/2014/main" id="{72BAD5DE-952F-4D28-96DE-61ECA1FFE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Rectangle 21">
                <a:extLst>
                  <a:ext uri="{FF2B5EF4-FFF2-40B4-BE49-F238E27FC236}">
                    <a16:creationId xmlns:a16="http://schemas.microsoft.com/office/drawing/2014/main" id="{51BB8E4C-85FF-4480-A425-F9C672FCD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2">
                <a:extLst>
                  <a:ext uri="{FF2B5EF4-FFF2-40B4-BE49-F238E27FC236}">
                    <a16:creationId xmlns:a16="http://schemas.microsoft.com/office/drawing/2014/main" id="{3E649AA8-8534-4C24-BA83-9C0F4D9C0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3">
                <a:extLst>
                  <a:ext uri="{FF2B5EF4-FFF2-40B4-BE49-F238E27FC236}">
                    <a16:creationId xmlns:a16="http://schemas.microsoft.com/office/drawing/2014/main" id="{3A3C2D0A-7FF6-4F97-99B9-973E5E838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4">
                <a:extLst>
                  <a:ext uri="{FF2B5EF4-FFF2-40B4-BE49-F238E27FC236}">
                    <a16:creationId xmlns:a16="http://schemas.microsoft.com/office/drawing/2014/main" id="{1D33A404-96DB-40D1-A361-5C09D2FF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5">
                <a:extLst>
                  <a:ext uri="{FF2B5EF4-FFF2-40B4-BE49-F238E27FC236}">
                    <a16:creationId xmlns:a16="http://schemas.microsoft.com/office/drawing/2014/main" id="{B67A8029-EDD8-46B3-A24F-3484B84AD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6">
                <a:extLst>
                  <a:ext uri="{FF2B5EF4-FFF2-40B4-BE49-F238E27FC236}">
                    <a16:creationId xmlns:a16="http://schemas.microsoft.com/office/drawing/2014/main" id="{2C111128-EAC0-4125-BEAF-48D4861BE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7">
                <a:extLst>
                  <a:ext uri="{FF2B5EF4-FFF2-40B4-BE49-F238E27FC236}">
                    <a16:creationId xmlns:a16="http://schemas.microsoft.com/office/drawing/2014/main" id="{90EF503E-0E60-484F-8786-498B52448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28">
                <a:extLst>
                  <a:ext uri="{FF2B5EF4-FFF2-40B4-BE49-F238E27FC236}">
                    <a16:creationId xmlns:a16="http://schemas.microsoft.com/office/drawing/2014/main" id="{BAEB64C1-8AA2-4861-8AFD-01864EF23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7B868A5A-03B3-474C-AB72-31AB04835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0">
                <a:extLst>
                  <a:ext uri="{FF2B5EF4-FFF2-40B4-BE49-F238E27FC236}">
                    <a16:creationId xmlns:a16="http://schemas.microsoft.com/office/drawing/2014/main" id="{C09ACD48-1E0F-4BCB-9028-0B79C43DE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1">
                <a:extLst>
                  <a:ext uri="{FF2B5EF4-FFF2-40B4-BE49-F238E27FC236}">
                    <a16:creationId xmlns:a16="http://schemas.microsoft.com/office/drawing/2014/main" id="{B5D4FF3D-341E-4DFE-B4CD-9916246F5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E7B0719-8F32-457D-83EB-E0A00622B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Freeform 32">
                <a:extLst>
                  <a:ext uri="{FF2B5EF4-FFF2-40B4-BE49-F238E27FC236}">
                    <a16:creationId xmlns:a16="http://schemas.microsoft.com/office/drawing/2014/main" id="{E056FF60-EFE3-4685-95A1-AEDB7F562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3">
                <a:extLst>
                  <a:ext uri="{FF2B5EF4-FFF2-40B4-BE49-F238E27FC236}">
                    <a16:creationId xmlns:a16="http://schemas.microsoft.com/office/drawing/2014/main" id="{5E9EA8FB-5CA0-4030-853C-54B49930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4">
                <a:extLst>
                  <a:ext uri="{FF2B5EF4-FFF2-40B4-BE49-F238E27FC236}">
                    <a16:creationId xmlns:a16="http://schemas.microsoft.com/office/drawing/2014/main" id="{387B387A-44A6-42A0-BACA-71AC19FCA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5">
                <a:extLst>
                  <a:ext uri="{FF2B5EF4-FFF2-40B4-BE49-F238E27FC236}">
                    <a16:creationId xmlns:a16="http://schemas.microsoft.com/office/drawing/2014/main" id="{4424F11E-20C0-4CFE-BE79-CDE4469FE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6">
                <a:extLst>
                  <a:ext uri="{FF2B5EF4-FFF2-40B4-BE49-F238E27FC236}">
                    <a16:creationId xmlns:a16="http://schemas.microsoft.com/office/drawing/2014/main" id="{7BEDF974-EB25-4769-BDD6-F16430FF2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7AD36026-D842-4FF4-905B-CEA8481F5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38">
                <a:extLst>
                  <a:ext uri="{FF2B5EF4-FFF2-40B4-BE49-F238E27FC236}">
                    <a16:creationId xmlns:a16="http://schemas.microsoft.com/office/drawing/2014/main" id="{5EBAAB58-B39B-410E-97BA-4D33B0A9C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39">
                <a:extLst>
                  <a:ext uri="{FF2B5EF4-FFF2-40B4-BE49-F238E27FC236}">
                    <a16:creationId xmlns:a16="http://schemas.microsoft.com/office/drawing/2014/main" id="{57F900A9-A201-4C4D-9229-14F784AEC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40">
                <a:extLst>
                  <a:ext uri="{FF2B5EF4-FFF2-40B4-BE49-F238E27FC236}">
                    <a16:creationId xmlns:a16="http://schemas.microsoft.com/office/drawing/2014/main" id="{EFF4B280-5D63-4917-8757-8088E70BA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Rectangle 41">
                <a:extLst>
                  <a:ext uri="{FF2B5EF4-FFF2-40B4-BE49-F238E27FC236}">
                    <a16:creationId xmlns:a16="http://schemas.microsoft.com/office/drawing/2014/main" id="{9CD67EA3-2BB1-4AE4-AFF9-BE18B6161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078853B-B7A3-99C4-2BC3-547A8767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FINDINGS</a:t>
            </a:r>
          </a:p>
        </p:txBody>
      </p:sp>
      <p:sp>
        <p:nvSpPr>
          <p:cNvPr id="62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E2F2B144-8E2D-A607-7010-2776DCAEFB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24276" y="1094314"/>
            <a:ext cx="3811732" cy="2334685"/>
          </a:xfrm>
          <a:prstGeom prst="rect">
            <a:avLst/>
          </a:prstGeom>
        </p:spPr>
      </p:pic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0F4E34A9-5BD8-2A68-884A-905926131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27" y="3476648"/>
            <a:ext cx="3811732" cy="228703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F12F6A1-BC15-05F4-5178-39B1745A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8643" y="2249487"/>
            <a:ext cx="6188402" cy="354171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0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>
            <a:extLst>
              <a:ext uri="{FF2B5EF4-FFF2-40B4-BE49-F238E27FC236}">
                <a16:creationId xmlns:a16="http://schemas.microsoft.com/office/drawing/2014/main" id="{B81C1E48-45BA-4309-AC88-7C0ECA018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 Diagonal Corner Rectangle 6">
            <a:extLst>
              <a:ext uri="{FF2B5EF4-FFF2-40B4-BE49-F238E27FC236}">
                <a16:creationId xmlns:a16="http://schemas.microsoft.com/office/drawing/2014/main" id="{DCA84B88-B25F-4677-AF28-FADDB986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hart, radar chart&#10;&#10;Description automatically generated">
            <a:extLst>
              <a:ext uri="{FF2B5EF4-FFF2-40B4-BE49-F238E27FC236}">
                <a16:creationId xmlns:a16="http://schemas.microsoft.com/office/drawing/2014/main" id="{5426D1D8-D3ED-4550-F4CF-74682E03E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90" b="3"/>
          <a:stretch/>
        </p:blipFill>
        <p:spPr>
          <a:xfrm>
            <a:off x="1302279" y="1136606"/>
            <a:ext cx="4711698" cy="4577297"/>
          </a:xfrm>
          <a:prstGeom prst="rect">
            <a:avLst/>
          </a:prstGeom>
        </p:spPr>
      </p:pic>
      <p:pic>
        <p:nvPicPr>
          <p:cNvPr id="59" name="Picture 58" descr="Chart, radar chart&#10;&#10;Description automatically generated">
            <a:extLst>
              <a:ext uri="{FF2B5EF4-FFF2-40B4-BE49-F238E27FC236}">
                <a16:creationId xmlns:a16="http://schemas.microsoft.com/office/drawing/2014/main" id="{8A50E4D6-DC0F-3E90-98E0-48A81ADA00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00" b="-2"/>
          <a:stretch/>
        </p:blipFill>
        <p:spPr>
          <a:xfrm>
            <a:off x="6174843" y="1136606"/>
            <a:ext cx="4711698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2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75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91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CD1BC-DD3E-D82E-3864-E69A638F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Results/conclusion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0B13-0353-AFE7-2945-6EBC6211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Reduced tilling provides higher yield production</a:t>
            </a:r>
          </a:p>
          <a:p>
            <a:r>
              <a:rPr lang="en-US" sz="2000" dirty="0"/>
              <a:t>Dirt still requires movement to assist in stimulation</a:t>
            </a:r>
          </a:p>
          <a:p>
            <a:pPr lvl="1"/>
            <a:r>
              <a:rPr lang="en-US" sz="1600" dirty="0"/>
              <a:t>Biodiversity</a:t>
            </a:r>
          </a:p>
          <a:p>
            <a:pPr lvl="1"/>
            <a:r>
              <a:rPr lang="en-US" sz="1600" dirty="0"/>
              <a:t>Enhanced water availability</a:t>
            </a:r>
          </a:p>
          <a:p>
            <a:pPr lvl="1"/>
            <a:r>
              <a:rPr lang="en-US" sz="1600" dirty="0"/>
              <a:t>Carbon sequestration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  <p:pic>
        <p:nvPicPr>
          <p:cNvPr id="9" name="Graphic 6" descr="Checkmark">
            <a:extLst>
              <a:ext uri="{FF2B5EF4-FFF2-40B4-BE49-F238E27FC236}">
                <a16:creationId xmlns:a16="http://schemas.microsoft.com/office/drawing/2014/main" id="{C58F77D3-2339-48DF-29A6-9F1B061E6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6206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D1BC-DD3E-D82E-3864-E69A638F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0B13-0353-AFE7-2945-6EBC6211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Reduced tilling provides higher yield production after seven years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</p:txBody>
      </p:sp>
      <p:pic>
        <p:nvPicPr>
          <p:cNvPr id="9" name="Graphic 6" descr="Checkmark">
            <a:extLst>
              <a:ext uri="{FF2B5EF4-FFF2-40B4-BE49-F238E27FC236}">
                <a16:creationId xmlns:a16="http://schemas.microsoft.com/office/drawing/2014/main" id="{C58F77D3-2339-48DF-29A6-9F1B061E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38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F55A7-EFB3-385D-F0AC-D1F4E431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Future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CC52-9679-95FA-0D2E-998DF7B3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Comparison of tilling practices to local microclimates </a:t>
            </a:r>
          </a:p>
          <a:p>
            <a:r>
              <a:rPr lang="en-US" sz="2000" dirty="0"/>
              <a:t>Soil drawdown and amount of carbon sequestration over time</a:t>
            </a:r>
          </a:p>
          <a:p>
            <a:r>
              <a:rPr lang="en-US" sz="2000" dirty="0"/>
              <a:t>Can soil health truly help reverse the impacts of climate change</a:t>
            </a: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15FE5F99-4B50-E786-3EF8-1A6BC6BD5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3510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27991-0FE4-0558-1FF5-5D75CD8A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CF6AF-4BB1-DDE1-6C87-43E7D3FB9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6A91BCD3-BC42-415C-43D7-2CC95FDE9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9230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7C29C-1C5D-F7C3-2D27-58426FB73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352" y="1979454"/>
            <a:ext cx="3195240" cy="576262"/>
          </a:xfrm>
        </p:spPr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93EAC1-3400-D19E-5358-EA9B20AA99BA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51352" y="2555716"/>
            <a:ext cx="3195240" cy="817843"/>
          </a:xfrm>
        </p:spPr>
        <p:txBody>
          <a:bodyPr>
            <a:normAutofit/>
          </a:bodyPr>
          <a:lstStyle/>
          <a:p>
            <a:r>
              <a:rPr lang="en-US" dirty="0"/>
              <a:t>Find pictures to put above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757082-7BAB-8770-7168-6D9369A60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992" y="1979454"/>
            <a:ext cx="3200400" cy="57626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22" name="Picture Placeholder 21" descr="A picture containing grass, outdoor, hay, soil&#10;&#10;Description automatically generated">
            <a:extLst>
              <a:ext uri="{FF2B5EF4-FFF2-40B4-BE49-F238E27FC236}">
                <a16:creationId xmlns:a16="http://schemas.microsoft.com/office/drawing/2014/main" id="{48A3C1E4-E6B0-7C5D-DFC3-E9ECAAA18AE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3185" b="13185"/>
          <a:stretch>
            <a:fillRect/>
          </a:stretch>
        </p:blipFill>
        <p:spPr>
          <a:xfrm>
            <a:off x="4494890" y="254545"/>
            <a:ext cx="3200400" cy="152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59F138-A04B-D4D0-0C94-4CA1571D660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94890" y="2583517"/>
            <a:ext cx="3200400" cy="1290728"/>
          </a:xfrm>
        </p:spPr>
        <p:txBody>
          <a:bodyPr/>
          <a:lstStyle/>
          <a:p>
            <a:r>
              <a:rPr lang="en-US" dirty="0"/>
              <a:t>Cover Crop - CC</a:t>
            </a:r>
          </a:p>
          <a:p>
            <a:r>
              <a:rPr lang="en-US" dirty="0"/>
              <a:t>Reduced Tilling – RT</a:t>
            </a:r>
          </a:p>
          <a:p>
            <a:r>
              <a:rPr lang="en-US" dirty="0"/>
              <a:t>No Tilling - 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D546C8-BE33-0829-FD63-D14E85B28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6" y="1979453"/>
            <a:ext cx="3190741" cy="57626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C6CE4E-BE2D-BD74-CF20-FD0205DF16CE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8198518" y="266700"/>
            <a:ext cx="3194969" cy="1524000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4413C5-CA9D-FCEE-176D-2F795E4B77CC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62381" y="2555712"/>
            <a:ext cx="3194968" cy="8103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97E4303-6391-FE22-2F2A-B4B46C88E4BE}"/>
              </a:ext>
            </a:extLst>
          </p:cNvPr>
          <p:cNvSpPr txBox="1">
            <a:spLocks/>
          </p:cNvSpPr>
          <p:nvPr/>
        </p:nvSpPr>
        <p:spPr>
          <a:xfrm>
            <a:off x="2592526" y="4980482"/>
            <a:ext cx="319524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Summary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626C51A-C324-229D-5919-98EB792C09F0}"/>
              </a:ext>
            </a:extLst>
          </p:cNvPr>
          <p:cNvSpPr txBox="1">
            <a:spLocks/>
          </p:cNvSpPr>
          <p:nvPr/>
        </p:nvSpPr>
        <p:spPr>
          <a:xfrm>
            <a:off x="2592526" y="5561224"/>
            <a:ext cx="3195240" cy="817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While regenerative farming is becoming more popular, I wondered if traditional methods still hold value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096C3C3-4393-097B-FBA0-2FAE24154627}"/>
              </a:ext>
            </a:extLst>
          </p:cNvPr>
          <p:cNvSpPr txBox="1">
            <a:spLocks/>
          </p:cNvSpPr>
          <p:nvPr/>
        </p:nvSpPr>
        <p:spPr>
          <a:xfrm>
            <a:off x="5938706" y="4976002"/>
            <a:ext cx="319524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8C82CF6C-EC03-F309-3BE0-311D9B289CD5}"/>
              </a:ext>
            </a:extLst>
          </p:cNvPr>
          <p:cNvSpPr txBox="1">
            <a:spLocks/>
          </p:cNvSpPr>
          <p:nvPr/>
        </p:nvSpPr>
        <p:spPr>
          <a:xfrm>
            <a:off x="5938706" y="5556744"/>
            <a:ext cx="3195240" cy="817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While regenerative farming is becoming more popular, I wondered if traditional methods still hold value</a:t>
            </a:r>
          </a:p>
        </p:txBody>
      </p:sp>
      <p:pic>
        <p:nvPicPr>
          <p:cNvPr id="20" name="Picture Placeholder 19" descr="A picture containing sky, outdoor, outdoor object, farm machine&#10;&#10;Description automatically generated">
            <a:extLst>
              <a:ext uri="{FF2B5EF4-FFF2-40B4-BE49-F238E27FC236}">
                <a16:creationId xmlns:a16="http://schemas.microsoft.com/office/drawing/2014/main" id="{6696E40B-F2B9-32CB-0A0D-972608AC75F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14197" b="14197"/>
          <a:stretch>
            <a:fillRect/>
          </a:stretch>
        </p:blipFill>
        <p:spPr>
          <a:xfrm>
            <a:off x="798513" y="266700"/>
            <a:ext cx="3195637" cy="1524000"/>
          </a:xfrm>
        </p:spPr>
      </p:pic>
    </p:spTree>
    <p:extLst>
      <p:ext uri="{BB962C8B-B14F-4D97-AF65-F5344CB8AC3E}">
        <p14:creationId xmlns:p14="http://schemas.microsoft.com/office/powerpoint/2010/main" val="393749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4209-9D25-F9A0-9C7E-D2903723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5E87-16E9-9268-63DA-25FEAE877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Innovative farming methods are being implemented to produce healthier crops</a:t>
            </a:r>
          </a:p>
          <a:p>
            <a:r>
              <a:rPr lang="en-US" sz="2000" dirty="0"/>
              <a:t>Soil health is vital in sustaining living ecosystems that support plants, animals, and humans</a:t>
            </a:r>
          </a:p>
          <a:p>
            <a:endParaRPr lang="en-US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30C1CF-15A3-DF16-5C8A-EDBEE4A1D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86" b="94536" l="2949" r="90513">
                        <a14:foregroundMark x1="20641" y1="34563" x2="20641" y2="34563"/>
                        <a14:foregroundMark x1="6410" y1="42623" x2="6410" y2="42623"/>
                        <a14:foregroundMark x1="8718" y1="43033" x2="8718" y2="43033"/>
                        <a14:foregroundMark x1="25128" y1="16120" x2="25128" y2="16120"/>
                        <a14:foregroundMark x1="41410" y1="6831" x2="41410" y2="6831"/>
                        <a14:foregroundMark x1="46026" y1="3552" x2="46026" y2="3552"/>
                        <a14:foregroundMark x1="43333" y1="7377" x2="43333" y2="7377"/>
                        <a14:foregroundMark x1="43333" y1="7377" x2="43333" y2="7377"/>
                        <a14:foregroundMark x1="42051" y1="11885" x2="42051" y2="11885"/>
                        <a14:foregroundMark x1="42051" y1="11885" x2="42051" y2="11885"/>
                        <a14:foregroundMark x1="42436" y1="11749" x2="42436" y2="11749"/>
                        <a14:foregroundMark x1="42436" y1="11749" x2="42436" y2="11749"/>
                        <a14:foregroundMark x1="45256" y1="10383" x2="45256" y2="10383"/>
                        <a14:foregroundMark x1="45256" y1="10383" x2="45256" y2="10383"/>
                        <a14:foregroundMark x1="39615" y1="14481" x2="39615" y2="14481"/>
                        <a14:foregroundMark x1="39615" y1="14481" x2="39615" y2="14481"/>
                        <a14:foregroundMark x1="44231" y1="13798" x2="44231" y2="13798"/>
                        <a14:foregroundMark x1="44231" y1="13798" x2="44231" y2="13798"/>
                        <a14:foregroundMark x1="2949" y1="42623" x2="2949" y2="42623"/>
                        <a14:foregroundMark x1="44615" y1="39754" x2="44615" y2="39754"/>
                        <a14:foregroundMark x1="44615" y1="39617" x2="44615" y2="39617"/>
                        <a14:foregroundMark x1="44744" y1="39344" x2="44744" y2="39344"/>
                        <a14:foregroundMark x1="44744" y1="39344" x2="44744" y2="39344"/>
                        <a14:foregroundMark x1="45000" y1="38934" x2="45000" y2="38934"/>
                        <a14:foregroundMark x1="46154" y1="36475" x2="46154" y2="36475"/>
                        <a14:foregroundMark x1="35000" y1="38934" x2="34744" y2="47814"/>
                        <a14:foregroundMark x1="34744" y1="47814" x2="40897" y2="53825"/>
                        <a14:foregroundMark x1="40897" y1="53825" x2="51154" y2="56831"/>
                        <a14:foregroundMark x1="51154" y1="56831" x2="53590" y2="46721"/>
                        <a14:foregroundMark x1="53590" y1="46721" x2="42308" y2="45902"/>
                        <a14:foregroundMark x1="42308" y1="45902" x2="52949" y2="49590"/>
                        <a14:foregroundMark x1="52949" y1="49590" x2="37821" y2="44262"/>
                        <a14:foregroundMark x1="37821" y1="44262" x2="45128" y2="51776"/>
                        <a14:foregroundMark x1="45128" y1="51776" x2="49231" y2="50273"/>
                        <a14:foregroundMark x1="73590" y1="28005" x2="73590" y2="28005"/>
                        <a14:foregroundMark x1="70513" y1="19399" x2="71538" y2="28825"/>
                        <a14:foregroundMark x1="71538" y1="28825" x2="64744" y2="55874"/>
                        <a14:foregroundMark x1="64744" y1="55874" x2="77436" y2="54781"/>
                        <a14:foregroundMark x1="77436" y1="54781" x2="78974" y2="41803"/>
                        <a14:foregroundMark x1="78974" y1="41803" x2="70000" y2="58197"/>
                        <a14:foregroundMark x1="70000" y1="58197" x2="74744" y2="50410"/>
                        <a14:foregroundMark x1="74744" y1="50410" x2="75128" y2="38934"/>
                        <a14:foregroundMark x1="75128" y1="38934" x2="74103" y2="49317"/>
                        <a14:foregroundMark x1="74103" y1="49317" x2="81410" y2="34699"/>
                        <a14:foregroundMark x1="81410" y1="34699" x2="83974" y2="46585"/>
                        <a14:foregroundMark x1="83974" y1="46585" x2="84487" y2="45219"/>
                        <a14:foregroundMark x1="37308" y1="40301" x2="35513" y2="49863"/>
                        <a14:foregroundMark x1="35513" y1="49863" x2="43974" y2="46038"/>
                        <a14:foregroundMark x1="43974" y1="46038" x2="51410" y2="50683"/>
                        <a14:foregroundMark x1="51410" y1="50683" x2="57692" y2="51230"/>
                        <a14:foregroundMark x1="60513" y1="53142" x2="61026" y2="52459"/>
                        <a14:foregroundMark x1="61538" y1="51776" x2="61538" y2="51776"/>
                        <a14:foregroundMark x1="61538" y1="51776" x2="61538" y2="51776"/>
                        <a14:foregroundMark x1="61538" y1="51776" x2="61538" y2="51776"/>
                        <a14:foregroundMark x1="61538" y1="51776" x2="61538" y2="52322"/>
                        <a14:foregroundMark x1="57692" y1="55601" x2="57692" y2="55601"/>
                        <a14:foregroundMark x1="57692" y1="55601" x2="57692" y2="55601"/>
                        <a14:foregroundMark x1="37949" y1="73224" x2="37949" y2="73224"/>
                        <a14:foregroundMark x1="37949" y1="73224" x2="37949" y2="73224"/>
                        <a14:foregroundMark x1="37949" y1="73224" x2="37949" y2="73224"/>
                        <a14:foregroundMark x1="38333" y1="72678" x2="38333" y2="72678"/>
                        <a14:foregroundMark x1="37692" y1="71721" x2="37692" y2="71721"/>
                        <a14:foregroundMark x1="35256" y1="69399" x2="35256" y2="69399"/>
                        <a14:foregroundMark x1="33333" y1="66803" x2="33333" y2="66803"/>
                        <a14:foregroundMark x1="33205" y1="65984" x2="33205" y2="65984"/>
                        <a14:foregroundMark x1="32564" y1="64891" x2="32564" y2="64891"/>
                        <a14:foregroundMark x1="42692" y1="73907" x2="42436" y2="74863"/>
                        <a14:foregroundMark x1="41154" y1="76639" x2="41154" y2="78005"/>
                        <a14:foregroundMark x1="40897" y1="78279" x2="39359" y2="79781"/>
                        <a14:foregroundMark x1="39231" y1="79781" x2="38205" y2="81284"/>
                        <a14:foregroundMark x1="37692" y1="81148" x2="39359" y2="84290"/>
                        <a14:foregroundMark x1="41538" y1="84153" x2="43718" y2="84699"/>
                        <a14:foregroundMark x1="47051" y1="83333" x2="48846" y2="83743"/>
                        <a14:foregroundMark x1="56410" y1="82923" x2="58333" y2="83333"/>
                        <a14:foregroundMark x1="63718" y1="82923" x2="64744" y2="84290"/>
                        <a14:foregroundMark x1="65513" y1="83880" x2="65513" y2="83880"/>
                        <a14:foregroundMark x1="66410" y1="83743" x2="65641" y2="85246"/>
                        <a14:foregroundMark x1="59103" y1="87432" x2="57949" y2="87432"/>
                        <a14:foregroundMark x1="57692" y1="86749" x2="56795" y2="87432"/>
                        <a14:foregroundMark x1="29744" y1="63798" x2="29744" y2="73087"/>
                        <a14:foregroundMark x1="29744" y1="73087" x2="32564" y2="82240"/>
                        <a14:foregroundMark x1="32564" y1="82240" x2="40513" y2="89891"/>
                        <a14:foregroundMark x1="40513" y1="89891" x2="52308" y2="91257"/>
                        <a14:foregroundMark x1="52308" y1="91257" x2="40897" y2="87842"/>
                        <a14:foregroundMark x1="40897" y1="87842" x2="53333" y2="87568"/>
                        <a14:foregroundMark x1="53333" y1="87568" x2="59744" y2="84699"/>
                        <a14:foregroundMark x1="83333" y1="33060" x2="87436" y2="52049"/>
                        <a14:foregroundMark x1="87436" y1="52049" x2="87179" y2="52322"/>
                        <a14:foregroundMark x1="88590" y1="36749" x2="87692" y2="56694"/>
                        <a14:foregroundMark x1="6667" y1="28689" x2="19103" y2="15027"/>
                        <a14:foregroundMark x1="19103" y1="15027" x2="35513" y2="7240"/>
                        <a14:foregroundMark x1="35513" y1="7240" x2="45128" y2="5601"/>
                        <a14:foregroundMark x1="45128" y1="5601" x2="33590" y2="15984"/>
                        <a14:foregroundMark x1="33590" y1="15984" x2="51923" y2="13251"/>
                        <a14:foregroundMark x1="51923" y1="13251" x2="55000" y2="23770"/>
                        <a14:foregroundMark x1="55000" y1="23770" x2="57692" y2="26366"/>
                        <a14:foregroundMark x1="44231" y1="2459" x2="44872" y2="22678"/>
                        <a14:foregroundMark x1="44872" y1="22678" x2="54615" y2="7377"/>
                        <a14:foregroundMark x1="54615" y1="7377" x2="56538" y2="18989"/>
                        <a14:foregroundMark x1="56538" y1="18989" x2="62821" y2="28005"/>
                        <a14:foregroundMark x1="62821" y1="28005" x2="64487" y2="34426"/>
                        <a14:foregroundMark x1="52308" y1="65984" x2="52308" y2="65984"/>
                        <a14:foregroundMark x1="51795" y1="65847" x2="51410" y2="78415"/>
                        <a14:foregroundMark x1="51410" y1="78415" x2="57949" y2="65984"/>
                        <a14:foregroundMark x1="57949" y1="65984" x2="59615" y2="81694"/>
                        <a14:foregroundMark x1="59615" y1="81694" x2="69103" y2="56831"/>
                        <a14:foregroundMark x1="69103" y1="56831" x2="69872" y2="71175"/>
                        <a14:foregroundMark x1="69872" y1="71175" x2="74487" y2="60383"/>
                        <a14:foregroundMark x1="74487" y1="60383" x2="74359" y2="69809"/>
                        <a14:foregroundMark x1="74359" y1="69809" x2="82051" y2="63251"/>
                        <a14:foregroundMark x1="82051" y1="63251" x2="83590" y2="65437"/>
                        <a14:foregroundMark x1="62949" y1="75683" x2="69487" y2="82787"/>
                        <a14:foregroundMark x1="69487" y1="82787" x2="75256" y2="71585"/>
                        <a14:foregroundMark x1="75256" y1="71585" x2="76282" y2="83470"/>
                        <a14:foregroundMark x1="76282" y1="83470" x2="78846" y2="75000"/>
                        <a14:foregroundMark x1="78846" y1="75000" x2="83718" y2="71311"/>
                        <a14:foregroundMark x1="77821" y1="67350" x2="86410" y2="66940"/>
                        <a14:foregroundMark x1="86410" y1="66940" x2="87179" y2="63525"/>
                        <a14:foregroundMark x1="89231" y1="60656" x2="87436" y2="67213"/>
                        <a14:foregroundMark x1="88974" y1="61612" x2="87308" y2="66393"/>
                        <a14:foregroundMark x1="37308" y1="35929" x2="41667" y2="43443"/>
                        <a14:foregroundMark x1="41667" y1="43443" x2="48333" y2="38115"/>
                        <a14:foregroundMark x1="48333" y1="38115" x2="53590" y2="41257"/>
                        <a14:foregroundMark x1="60897" y1="4508" x2="65513" y2="15027"/>
                        <a14:foregroundMark x1="62436" y1="4918" x2="66667" y2="12705"/>
                        <a14:foregroundMark x1="66667" y1="12705" x2="70000" y2="30874"/>
                        <a14:foregroundMark x1="70000" y1="30874" x2="69744" y2="35519"/>
                        <a14:foregroundMark x1="60641" y1="4098" x2="62692" y2="6557"/>
                        <a14:foregroundMark x1="60513" y1="4098" x2="62949" y2="5464"/>
                        <a14:foregroundMark x1="43718" y1="72678" x2="50513" y2="76093"/>
                        <a14:foregroundMark x1="28333" y1="84153" x2="31538" y2="90437"/>
                        <a14:foregroundMark x1="45641" y1="94672" x2="45641" y2="94672"/>
                        <a14:foregroundMark x1="70769" y1="67486" x2="81667" y2="69262"/>
                        <a14:foregroundMark x1="49744" y1="67077" x2="51282" y2="69399"/>
                        <a14:foregroundMark x1="48974" y1="66530" x2="40769" y2="64344"/>
                        <a14:foregroundMark x1="70513" y1="40437" x2="73846" y2="42077"/>
                        <a14:foregroundMark x1="70385" y1="41530" x2="70385" y2="41530"/>
                        <a14:foregroundMark x1="70000" y1="42077" x2="70256" y2="42760"/>
                        <a14:foregroundMark x1="70641" y1="41530" x2="70897" y2="45355"/>
                        <a14:foregroundMark x1="16343" y1="27554" x2="22779" y2="25427"/>
                        <a14:foregroundMark x1="13738" y1="28415" x2="14978" y2="28005"/>
                        <a14:foregroundMark x1="13301" y1="28559" x2="13738" y2="28415"/>
                        <a14:foregroundMark x1="9957" y1="29664" x2="10430" y2="29508"/>
                        <a14:foregroundMark x1="42186" y1="26819" x2="50513" y2="30874"/>
                        <a14:foregroundMark x1="50897" y1="31284" x2="51795" y2="31557"/>
                        <a14:foregroundMark x1="51154" y1="31694" x2="56538" y2="38251"/>
                        <a14:foregroundMark x1="56538" y1="38251" x2="60000" y2="47268"/>
                        <a14:foregroundMark x1="60000" y1="47268" x2="60000" y2="47951"/>
                        <a14:foregroundMark x1="67308" y1="41667" x2="56026" y2="58197"/>
                        <a14:foregroundMark x1="56026" y1="58197" x2="51282" y2="60519"/>
                        <a14:foregroundMark x1="32308" y1="48087" x2="36026" y2="56011"/>
                        <a14:foregroundMark x1="36026" y1="56011" x2="43205" y2="63934"/>
                        <a14:foregroundMark x1="31795" y1="44262" x2="25256" y2="61612"/>
                        <a14:foregroundMark x1="25256" y1="61612" x2="26154" y2="75956"/>
                        <a14:foregroundMark x1="45769" y1="4098" x2="50000" y2="9836"/>
                        <a14:foregroundMark x1="61795" y1="4235" x2="61795" y2="4235"/>
                        <a14:foregroundMark x1="61282" y1="3962" x2="61282" y2="3962"/>
                        <a14:foregroundMark x1="61154" y1="3689" x2="61154" y2="3689"/>
                        <a14:foregroundMark x1="60513" y1="3279" x2="60513" y2="3279"/>
                        <a14:foregroundMark x1="61026" y1="3552" x2="62821" y2="4372"/>
                        <a14:foregroundMark x1="62821" y1="3962" x2="60769" y2="3552"/>
                        <a14:foregroundMark x1="62821" y1="3825" x2="60641" y2="3552"/>
                        <a14:foregroundMark x1="62692" y1="3689" x2="60256" y2="3279"/>
                        <a14:foregroundMark x1="62564" y1="3689" x2="60385" y2="3279"/>
                        <a14:foregroundMark x1="62564" y1="3825" x2="60385" y2="3005"/>
                        <a14:foregroundMark x1="62949" y1="3825" x2="60897" y2="3415"/>
                        <a14:foregroundMark x1="89231" y1="61475" x2="88333" y2="65164"/>
                        <a14:foregroundMark x1="89487" y1="61475" x2="88590" y2="65164"/>
                        <a14:foregroundMark x1="89487" y1="61475" x2="88462" y2="65301"/>
                        <a14:foregroundMark x1="89487" y1="61612" x2="88718" y2="64891"/>
                        <a14:foregroundMark x1="30641" y1="90984" x2="35513" y2="93852"/>
                        <a14:foregroundMark x1="30897" y1="91530" x2="23077" y2="86339"/>
                        <a14:foregroundMark x1="86795" y1="70355" x2="90128" y2="61885"/>
                        <a14:foregroundMark x1="90128" y1="61885" x2="90513" y2="59153"/>
                        <a14:foregroundMark x1="86795" y1="70082" x2="76410" y2="84016"/>
                        <a14:foregroundMark x1="76410" y1="84016" x2="68077" y2="90437"/>
                        <a14:foregroundMark x1="68077" y1="90027" x2="57821" y2="93989"/>
                        <a14:foregroundMark x1="32436" y1="18852" x2="37564" y2="19262"/>
                        <a14:foregroundMark x1="82564" y1="34426" x2="84744" y2="35109"/>
                        <a14:foregroundMark x1="78462" y1="53689" x2="79487" y2="53005"/>
                        <a14:foregroundMark x1="80897" y1="52596" x2="82179" y2="52732"/>
                        <a14:backgroundMark x1="5000" y1="29918" x2="5000" y2="29918"/>
                        <a14:backgroundMark x1="5256" y1="29918" x2="5256" y2="29918"/>
                        <a14:backgroundMark x1="5256" y1="29918" x2="5256" y2="29918"/>
                        <a14:backgroundMark x1="5128" y1="29508" x2="5000" y2="30738"/>
                        <a14:backgroundMark x1="3838" y1="33743" x2="3503" y2="34649"/>
                        <a14:backgroundMark x1="3950" y1="33440" x2="3838" y2="33743"/>
                        <a14:backgroundMark x1="5000" y1="30601" x2="4683" y2="31458"/>
                        <a14:backgroundMark x1="4231" y1="35109" x2="4103" y2="36066"/>
                        <a14:backgroundMark x1="4359" y1="34973" x2="4359" y2="34973"/>
                        <a14:backgroundMark x1="4103" y1="36475" x2="4103" y2="36475"/>
                        <a14:backgroundMark x1="4231" y1="36339" x2="4103" y2="36749"/>
                        <a14:backgroundMark x1="4231" y1="36202" x2="4231" y2="36475"/>
                        <a14:backgroundMark x1="3974" y1="37158" x2="3974" y2="37705"/>
                        <a14:backgroundMark x1="4103" y1="36612" x2="3974" y2="37158"/>
                        <a14:backgroundMark x1="3846" y1="37568" x2="3718" y2="38388"/>
                        <a14:backgroundMark x1="3590" y1="38934" x2="3462" y2="39617"/>
                        <a14:backgroundMark x1="3718" y1="38388" x2="3462" y2="40437"/>
                        <a14:backgroundMark x1="4872" y1="32787" x2="9359" y2="29781"/>
                        <a14:backgroundMark x1="11282" y1="28415" x2="11282" y2="28415"/>
                        <a14:backgroundMark x1="10385" y1="28825" x2="10385" y2="28825"/>
                        <a14:backgroundMark x1="10385" y1="28825" x2="10385" y2="28825"/>
                        <a14:backgroundMark x1="10000" y1="29235" x2="10000" y2="29235"/>
                        <a14:backgroundMark x1="10000" y1="29508" x2="10000" y2="29508"/>
                        <a14:backgroundMark x1="9872" y1="29508" x2="9872" y2="29508"/>
                        <a14:backgroundMark x1="9359" y1="29918" x2="9359" y2="29918"/>
                        <a14:backgroundMark x1="9359" y1="30055" x2="9359" y2="30055"/>
                        <a14:backgroundMark x1="11154" y1="28962" x2="11154" y2="28962"/>
                        <a14:backgroundMark x1="11154" y1="28962" x2="11154" y2="28962"/>
                        <a14:backgroundMark x1="10641" y1="29098" x2="10385" y2="29508"/>
                        <a14:backgroundMark x1="10385" y1="29508" x2="10385" y2="29508"/>
                        <a14:backgroundMark x1="11538" y1="28415" x2="11538" y2="28415"/>
                        <a14:backgroundMark x1="11538" y1="28415" x2="11538" y2="28415"/>
                        <a14:backgroundMark x1="11154" y1="28552" x2="13718" y2="27732"/>
                        <a14:backgroundMark x1="16282" y1="26503" x2="16282" y2="26503"/>
                        <a14:backgroundMark x1="16282" y1="26503" x2="16282" y2="26503"/>
                        <a14:backgroundMark x1="16282" y1="26366" x2="16282" y2="26366"/>
                        <a14:backgroundMark x1="16282" y1="26366" x2="16282" y2="26366"/>
                        <a14:backgroundMark x1="16282" y1="26639" x2="16282" y2="26639"/>
                        <a14:backgroundMark x1="16154" y1="26639" x2="16154" y2="26639"/>
                        <a14:backgroundMark x1="16154" y1="26639" x2="16154" y2="26639"/>
                        <a14:backgroundMark x1="8846" y1="30191" x2="9744" y2="30055"/>
                        <a14:backgroundMark x1="9359" y1="30055" x2="9359" y2="30055"/>
                        <a14:backgroundMark x1="9359" y1="30055" x2="9359" y2="30055"/>
                        <a14:backgroundMark x1="8846" y1="30328" x2="9872" y2="29781"/>
                        <a14:backgroundMark x1="15513" y1="26913" x2="16923" y2="26366"/>
                        <a14:backgroundMark x1="23333" y1="24454" x2="26538" y2="24180"/>
                        <a14:backgroundMark x1="26667" y1="24044" x2="28205" y2="24044"/>
                        <a14:backgroundMark x1="29359" y1="24180" x2="31154" y2="24180"/>
                        <a14:backgroundMark x1="27436" y1="24454" x2="29103" y2="24317"/>
                        <a14:backgroundMark x1="30897" y1="24317" x2="42308" y2="26639"/>
                      </a14:backgroundRemoval>
                    </a14:imgEffect>
                  </a14:imgLayer>
                </a14:imgProps>
              </a:ext>
            </a:extLst>
          </a:blip>
          <a:srcRect l="3077" r="3077"/>
          <a:stretch/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7E79D-1051-4382-B9F1-4F444B98329C}"/>
              </a:ext>
            </a:extLst>
          </p:cNvPr>
          <p:cNvSpPr txBox="1"/>
          <p:nvPr/>
        </p:nvSpPr>
        <p:spPr>
          <a:xfrm>
            <a:off x="6096000" y="6323308"/>
            <a:ext cx="597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https://</a:t>
            </a:r>
            <a:r>
              <a:rPr lang="en-US" sz="1100" i="1" dirty="0" err="1"/>
              <a:t>www.nrcs.usda.gov</a:t>
            </a:r>
            <a:r>
              <a:rPr lang="en-US" sz="1100" i="1" dirty="0"/>
              <a:t>/</a:t>
            </a:r>
            <a:r>
              <a:rPr lang="en-US" sz="1100" i="1" dirty="0" err="1"/>
              <a:t>wps</a:t>
            </a:r>
            <a:r>
              <a:rPr lang="en-US" sz="1100" i="1" dirty="0"/>
              <a:t>/portal/</a:t>
            </a:r>
            <a:r>
              <a:rPr lang="en-US" sz="1100" i="1" dirty="0" err="1"/>
              <a:t>nrcs</a:t>
            </a:r>
            <a:r>
              <a:rPr lang="en-US" sz="1100" i="1" dirty="0"/>
              <a:t>/main/soils/health/</a:t>
            </a:r>
          </a:p>
        </p:txBody>
      </p:sp>
    </p:spTree>
    <p:extLst>
      <p:ext uri="{BB962C8B-B14F-4D97-AF65-F5344CB8AC3E}">
        <p14:creationId xmlns:p14="http://schemas.microsoft.com/office/powerpoint/2010/main" val="49057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686D-1913-FE31-F780-FF15E331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tilling?</a:t>
            </a:r>
          </a:p>
        </p:txBody>
      </p:sp>
      <p:pic>
        <p:nvPicPr>
          <p:cNvPr id="9" name="Picture Placeholder 8" descr="Person kneeling in a garden">
            <a:extLst>
              <a:ext uri="{FF2B5EF4-FFF2-40B4-BE49-F238E27FC236}">
                <a16:creationId xmlns:a16="http://schemas.microsoft.com/office/drawing/2014/main" id="{A5A44BCE-6B42-69A1-6711-A3FA921CBC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374" r="2637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E52E6-5FA8-5D13-D2DC-1D020BC5E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/>
              <a:t>Traditional practice in farming</a:t>
            </a:r>
          </a:p>
          <a:p>
            <a:r>
              <a:rPr lang="en-US" sz="2800" dirty="0"/>
              <a:t>Prepares the soil through agitation</a:t>
            </a:r>
          </a:p>
          <a:p>
            <a:pPr lvl="1"/>
            <a:r>
              <a:rPr lang="en-US" sz="2400" dirty="0"/>
              <a:t>Digging</a:t>
            </a:r>
          </a:p>
          <a:p>
            <a:pPr lvl="1"/>
            <a:r>
              <a:rPr lang="en-US" sz="2400" dirty="0"/>
              <a:t>Stirring</a:t>
            </a:r>
          </a:p>
          <a:p>
            <a:pPr lvl="1"/>
            <a:r>
              <a:rPr lang="en-US" sz="2400" dirty="0"/>
              <a:t>overturning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5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rot crops planted in garden">
            <a:extLst>
              <a:ext uri="{FF2B5EF4-FFF2-40B4-BE49-F238E27FC236}">
                <a16:creationId xmlns:a16="http://schemas.microsoft.com/office/drawing/2014/main" id="{7C5DD960-978C-9A70-21CD-1CC1CD347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582CA-3057-BC3E-EA98-039A8076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CE52-1628-91A1-E5CE-B3C5ADF193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BENEFITS</a:t>
            </a:r>
          </a:p>
          <a:p>
            <a:r>
              <a:rPr lang="en-US" dirty="0"/>
              <a:t>Aerates the soil</a:t>
            </a:r>
          </a:p>
          <a:p>
            <a:r>
              <a:rPr lang="en-US" dirty="0"/>
              <a:t>Thought to enhance crop yields</a:t>
            </a:r>
          </a:p>
          <a:p>
            <a:r>
              <a:rPr lang="en-US" dirty="0"/>
              <a:t>Assists fertilizer and organic matter to soil sublayers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46792-9242-6BB1-FC5D-02AD68F55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Lack of soil biodiversity</a:t>
            </a:r>
          </a:p>
          <a:p>
            <a:r>
              <a:rPr lang="en-US" dirty="0"/>
              <a:t>Dependency on fertilizer and organic matter</a:t>
            </a:r>
          </a:p>
          <a:p>
            <a:r>
              <a:rPr lang="en-US" dirty="0"/>
              <a:t>Significant amounts of energy expended</a:t>
            </a:r>
          </a:p>
          <a:p>
            <a:r>
              <a:rPr lang="en-US" dirty="0"/>
              <a:t>Lack of water infiltration</a:t>
            </a:r>
          </a:p>
          <a:p>
            <a:r>
              <a:rPr lang="en-US" dirty="0"/>
              <a:t>Does not promote carbon sequestration</a:t>
            </a:r>
          </a:p>
        </p:txBody>
      </p:sp>
    </p:spTree>
    <p:extLst>
      <p:ext uri="{BB962C8B-B14F-4D97-AF65-F5344CB8AC3E}">
        <p14:creationId xmlns:p14="http://schemas.microsoft.com/office/powerpoint/2010/main" val="6043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45BD-6377-7988-738D-D0159BAA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Me</a:t>
            </a:r>
            <a:r>
              <a:rPr lang="en-US" b="1" dirty="0" err="1"/>
              <a:t>TILL</a:t>
            </a:r>
            <a:r>
              <a:rPr lang="en-US" dirty="0" err="1"/>
              <a:t>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2C242-9081-5ACE-C547-9FCB3802C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crop</a:t>
            </a:r>
          </a:p>
        </p:txBody>
      </p:sp>
      <p:pic>
        <p:nvPicPr>
          <p:cNvPr id="18" name="Picture Placeholder 17" descr="A picture containing grass, outdoor, hay, soil&#10;&#10;Description automatically generated">
            <a:extLst>
              <a:ext uri="{FF2B5EF4-FFF2-40B4-BE49-F238E27FC236}">
                <a16:creationId xmlns:a16="http://schemas.microsoft.com/office/drawing/2014/main" id="{51FE22D1-2E76-8BFF-754F-171191CD00A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573" t="5497" r="-2573" b="20763"/>
          <a:stretch/>
        </p:blipFill>
        <p:spPr>
          <a:xfrm>
            <a:off x="1211589" y="2666998"/>
            <a:ext cx="3195240" cy="1524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EECDBE-44C4-FD7F-C2DC-7D0CCC0F362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Slows erosion, improves soil health, enhances water availability, increases biodiversity, and controls pests and disease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C8DA2-3866-086F-09C2-E6A99E75F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till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3C2EA6-6781-E2F7-789D-5045A81EBE5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minimization of soil disturbance that assist in keeping carbon in the soil and increase biodiversity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6C17FF-512B-A752-D7C6-1BFD32431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reduced till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35AE4B-08A3-20EB-7DDB-333BC95526AA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Soil disturbance is only in the top few inches, allowing for soil microbes to continue to diversify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CA72E9-8E2D-B8F2-2EE6-E4FB057DF166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" b="235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-till corn planting in Albany, Missouri. (Photo CC-licensed by the University of Missouri CAFNR)">
            <a:extLst>
              <a:ext uri="{FF2B5EF4-FFF2-40B4-BE49-F238E27FC236}">
                <a16:creationId xmlns:a16="http://schemas.microsoft.com/office/drawing/2014/main" id="{A9D3A767-7F65-A528-6F44-086CF6D01E7D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 b="14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32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1582CA-3057-BC3E-EA98-039A8076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br>
              <a:rPr lang="en-US" sz="3200" dirty="0"/>
            </a:br>
            <a:r>
              <a:rPr lang="en-US" sz="3200" dirty="0"/>
              <a:t>Traditional vs new </a:t>
            </a:r>
          </a:p>
        </p:txBody>
      </p:sp>
      <p:pic>
        <p:nvPicPr>
          <p:cNvPr id="6" name="Picture 5" descr="Carrot crops planted in garden">
            <a:extLst>
              <a:ext uri="{FF2B5EF4-FFF2-40B4-BE49-F238E27FC236}">
                <a16:creationId xmlns:a16="http://schemas.microsoft.com/office/drawing/2014/main" id="{7C5DD960-978C-9A70-21CD-1CC1CD3474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9" r="1214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CE52-1628-91A1-E5CE-B3C5ADF19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Is the traditional method of tilling required to continue to produce healthy yields of crop or are these new methods of farming more beneficial for healthier yields of crops?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514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60CED7A1-FC83-13AB-77A9-69EE57DC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pic>
        <p:nvPicPr>
          <p:cNvPr id="15" name="Picture 14" descr="Complex maths formulae on a blackboard">
            <a:extLst>
              <a:ext uri="{FF2B5EF4-FFF2-40B4-BE49-F238E27FC236}">
                <a16:creationId xmlns:a16="http://schemas.microsoft.com/office/drawing/2014/main" id="{CCA39009-42F3-4288-EF86-20ABB9FCD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87" r="1056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225323C-4225-F80E-3E4E-FD8A10C18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Searched open-source data source of USDA for soil data</a:t>
            </a:r>
          </a:p>
          <a:p>
            <a:r>
              <a:rPr lang="en-US" dirty="0"/>
              <a:t>Wrangled research data to focus on tilling, a farming technique</a:t>
            </a:r>
          </a:p>
          <a:p>
            <a:r>
              <a:rPr lang="en-US" dirty="0"/>
              <a:t>Focused data over a 10-year span</a:t>
            </a:r>
          </a:p>
          <a:p>
            <a:r>
              <a:rPr lang="en-US" dirty="0"/>
              <a:t>Developed a hypothesis for relationship between farming technique and crop production</a:t>
            </a:r>
          </a:p>
        </p:txBody>
      </p:sp>
    </p:spTree>
    <p:extLst>
      <p:ext uri="{BB962C8B-B14F-4D97-AF65-F5344CB8AC3E}">
        <p14:creationId xmlns:p14="http://schemas.microsoft.com/office/powerpoint/2010/main" val="347034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0F0B-E43B-0DC4-F29D-D45926C6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findings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C8D3A908-DF69-6428-C9DD-F12AB7343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 err="1"/>
              <a:t>Yield_C</a:t>
            </a:r>
            <a:r>
              <a:rPr lang="en-US" dirty="0"/>
              <a:t> - yield of corn cash crops from control.</a:t>
            </a:r>
          </a:p>
          <a:p>
            <a:r>
              <a:rPr lang="en-US" dirty="0" err="1"/>
              <a:t>Yield_T</a:t>
            </a:r>
            <a:r>
              <a:rPr lang="en-US" dirty="0"/>
              <a:t> – yield of corn cash crops from treatment.</a:t>
            </a:r>
          </a:p>
          <a:p>
            <a:endParaRPr lang="en-US" dirty="0"/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4FD6A8A4-25AD-9545-9CFB-993DE69E3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7"/>
          <a:stretch/>
        </p:blipFill>
        <p:spPr>
          <a:xfrm>
            <a:off x="7625389" y="326846"/>
            <a:ext cx="4066869" cy="2873555"/>
          </a:xfrm>
          <a:custGeom>
            <a:avLst/>
            <a:gdLst/>
            <a:ahLst/>
            <a:cxnLst/>
            <a:rect l="l" t="t" r="r" b="b"/>
            <a:pathLst>
              <a:path w="3425199" h="2420166">
                <a:moveTo>
                  <a:pt x="166465" y="0"/>
                </a:moveTo>
                <a:lnTo>
                  <a:pt x="3425199" y="0"/>
                </a:lnTo>
                <a:lnTo>
                  <a:pt x="3425199" y="2420166"/>
                </a:lnTo>
                <a:lnTo>
                  <a:pt x="0" y="2420166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17F03-B851-885F-02C5-8DDD6A68C9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7"/>
          <a:stretch/>
        </p:blipFill>
        <p:spPr>
          <a:xfrm>
            <a:off x="7619998" y="3200401"/>
            <a:ext cx="4072260" cy="2877364"/>
          </a:xfrm>
          <a:custGeom>
            <a:avLst/>
            <a:gdLst/>
            <a:ahLst/>
            <a:cxnLst/>
            <a:rect l="l" t="t" r="r" b="b"/>
            <a:pathLst>
              <a:path w="3425199" h="2420166">
                <a:moveTo>
                  <a:pt x="0" y="0"/>
                </a:moveTo>
                <a:lnTo>
                  <a:pt x="3425199" y="0"/>
                </a:lnTo>
                <a:lnTo>
                  <a:pt x="3425199" y="2253701"/>
                </a:lnTo>
                <a:cubicBezTo>
                  <a:pt x="3425199" y="2345637"/>
                  <a:pt x="3350670" y="2420166"/>
                  <a:pt x="3258734" y="2420166"/>
                </a:cubicBezTo>
                <a:lnTo>
                  <a:pt x="0" y="2420166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846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721</TotalTime>
  <Words>424</Words>
  <Application>Microsoft Macintosh PowerPoint</Application>
  <PresentationFormat>Widescreen</PresentationFormat>
  <Paragraphs>68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To till or not to till    That is the question</vt:lpstr>
      <vt:lpstr>PowerPoint Presentation</vt:lpstr>
      <vt:lpstr>Project background</vt:lpstr>
      <vt:lpstr>What is tilling?</vt:lpstr>
      <vt:lpstr> tilling</vt:lpstr>
      <vt:lpstr>Team MeTILLica</vt:lpstr>
      <vt:lpstr> Traditional vs new </vt:lpstr>
      <vt:lpstr>methods</vt:lpstr>
      <vt:lpstr>findings</vt:lpstr>
      <vt:lpstr>FINDINGS</vt:lpstr>
      <vt:lpstr>PowerPoint Presentation</vt:lpstr>
      <vt:lpstr>PowerPoint Presentation</vt:lpstr>
      <vt:lpstr>PowerPoint Presentation</vt:lpstr>
      <vt:lpstr>Results/conclusion</vt:lpstr>
      <vt:lpstr>summary</vt:lpstr>
      <vt:lpstr>Future learning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till or not to till </dc:title>
  <dc:creator>Regina Joie Enriquez</dc:creator>
  <cp:lastModifiedBy>Regina Joie Enriquez</cp:lastModifiedBy>
  <cp:revision>3</cp:revision>
  <dcterms:created xsi:type="dcterms:W3CDTF">2022-04-28T04:30:23Z</dcterms:created>
  <dcterms:modified xsi:type="dcterms:W3CDTF">2022-05-03T04:25:52Z</dcterms:modified>
</cp:coreProperties>
</file>